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3" r:id="rId4"/>
  </p:sldMasterIdLst>
  <p:sldIdLst>
    <p:sldId id="257" r:id="rId5"/>
    <p:sldId id="262" r:id="rId6"/>
    <p:sldId id="263" r:id="rId7"/>
    <p:sldId id="264" r:id="rId8"/>
    <p:sldId id="265" r:id="rId9"/>
    <p:sldId id="266" r:id="rId10"/>
    <p:sldId id="267"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2.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02-Mar-20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02-Mar-20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02-Mar-20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02-Mar-20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02-Mar-20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02-Mar-20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02-Mar-20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02-Mar-20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02-Mar-20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02-Mar-20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Autofit/>
          </a:bodyPr>
          <a:lstStyle/>
          <a:p>
            <a:r>
              <a:rPr lang="en-US" sz="3600" b="1" dirty="0"/>
              <a:t>The Battle of Neighborhoods - Final Report</a:t>
            </a:r>
            <a:endParaRPr lang="en-US" sz="36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r>
              <a:rPr lang="en-US" b="1" dirty="0"/>
              <a:t>Coursera Capstone Athens Project </a:t>
            </a:r>
            <a:endParaRPr lang="en-US" dirty="0">
              <a:solidFill>
                <a:schemeClr val="tx1"/>
              </a:solidFill>
            </a:endParaRP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57421-9B8E-49B9-A1A2-EB39EB443D15}"/>
              </a:ext>
            </a:extLst>
          </p:cNvPr>
          <p:cNvSpPr>
            <a:spLocks noGrp="1"/>
          </p:cNvSpPr>
          <p:nvPr>
            <p:ph type="title"/>
          </p:nvPr>
        </p:nvSpPr>
        <p:spPr/>
        <p:txBody>
          <a:bodyPr/>
          <a:lstStyle/>
          <a:p>
            <a:r>
              <a:rPr lang="en-US" b="1" dirty="0"/>
              <a:t>Map of Athens showing the places for rent and the cluster of venues </a:t>
            </a:r>
          </a:p>
        </p:txBody>
      </p:sp>
      <p:pic>
        <p:nvPicPr>
          <p:cNvPr id="5" name="Picture 4">
            <a:extLst>
              <a:ext uri="{FF2B5EF4-FFF2-40B4-BE49-F238E27FC236}">
                <a16:creationId xmlns:a16="http://schemas.microsoft.com/office/drawing/2014/main" id="{2D8D6C13-0923-401D-B440-A690196E05D7}"/>
              </a:ext>
            </a:extLst>
          </p:cNvPr>
          <p:cNvPicPr>
            <a:picLocks noChangeAspect="1"/>
          </p:cNvPicPr>
          <p:nvPr/>
        </p:nvPicPr>
        <p:blipFill>
          <a:blip r:embed="rId2"/>
          <a:stretch>
            <a:fillRect/>
          </a:stretch>
        </p:blipFill>
        <p:spPr>
          <a:xfrm>
            <a:off x="1704975" y="2129181"/>
            <a:ext cx="8782050" cy="4086225"/>
          </a:xfrm>
          <a:prstGeom prst="rect">
            <a:avLst/>
          </a:prstGeom>
        </p:spPr>
      </p:pic>
    </p:spTree>
    <p:extLst>
      <p:ext uri="{BB962C8B-B14F-4D97-AF65-F5344CB8AC3E}">
        <p14:creationId xmlns:p14="http://schemas.microsoft.com/office/powerpoint/2010/main" val="3662470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14307-0546-494B-A52A-B1570B1370C5}"/>
              </a:ext>
            </a:extLst>
          </p:cNvPr>
          <p:cNvSpPr>
            <a:spLocks noGrp="1"/>
          </p:cNvSpPr>
          <p:nvPr>
            <p:ph type="title"/>
          </p:nvPr>
        </p:nvSpPr>
        <p:spPr/>
        <p:txBody>
          <a:bodyPr/>
          <a:lstStyle/>
          <a:p>
            <a:r>
              <a:rPr lang="en-US" b="1" dirty="0"/>
              <a:t>Map of Athens showing places for rent and the subway locations nearby </a:t>
            </a:r>
          </a:p>
        </p:txBody>
      </p:sp>
      <p:pic>
        <p:nvPicPr>
          <p:cNvPr id="5" name="Picture 4">
            <a:extLst>
              <a:ext uri="{FF2B5EF4-FFF2-40B4-BE49-F238E27FC236}">
                <a16:creationId xmlns:a16="http://schemas.microsoft.com/office/drawing/2014/main" id="{222FCBBF-D132-46B1-933B-95AEA859B472}"/>
              </a:ext>
            </a:extLst>
          </p:cNvPr>
          <p:cNvPicPr>
            <a:picLocks noChangeAspect="1"/>
          </p:cNvPicPr>
          <p:nvPr/>
        </p:nvPicPr>
        <p:blipFill>
          <a:blip r:embed="rId2"/>
          <a:stretch>
            <a:fillRect/>
          </a:stretch>
        </p:blipFill>
        <p:spPr>
          <a:xfrm>
            <a:off x="1962150" y="2014194"/>
            <a:ext cx="8267700" cy="4276725"/>
          </a:xfrm>
          <a:prstGeom prst="rect">
            <a:avLst/>
          </a:prstGeom>
        </p:spPr>
      </p:pic>
    </p:spTree>
    <p:extLst>
      <p:ext uri="{BB962C8B-B14F-4D97-AF65-F5344CB8AC3E}">
        <p14:creationId xmlns:p14="http://schemas.microsoft.com/office/powerpoint/2010/main" val="4114276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E98B1-D9EB-49F2-9B33-4C276180F025}"/>
              </a:ext>
            </a:extLst>
          </p:cNvPr>
          <p:cNvSpPr>
            <a:spLocks noGrp="1"/>
          </p:cNvSpPr>
          <p:nvPr>
            <p:ph type="title"/>
          </p:nvPr>
        </p:nvSpPr>
        <p:spPr/>
        <p:txBody>
          <a:bodyPr/>
          <a:lstStyle/>
          <a:p>
            <a:r>
              <a:rPr lang="en-US" b="1" dirty="0"/>
              <a:t>ONE CONSOLIDATE MAP </a:t>
            </a:r>
          </a:p>
        </p:txBody>
      </p:sp>
      <p:pic>
        <p:nvPicPr>
          <p:cNvPr id="4" name="Picture 3">
            <a:extLst>
              <a:ext uri="{FF2B5EF4-FFF2-40B4-BE49-F238E27FC236}">
                <a16:creationId xmlns:a16="http://schemas.microsoft.com/office/drawing/2014/main" id="{7389D262-A301-4766-9DBE-0056EE52A471}"/>
              </a:ext>
            </a:extLst>
          </p:cNvPr>
          <p:cNvPicPr>
            <a:picLocks noChangeAspect="1"/>
          </p:cNvPicPr>
          <p:nvPr/>
        </p:nvPicPr>
        <p:blipFill>
          <a:blip r:embed="rId2"/>
          <a:stretch>
            <a:fillRect/>
          </a:stretch>
        </p:blipFill>
        <p:spPr>
          <a:xfrm>
            <a:off x="1066800" y="1896061"/>
            <a:ext cx="6038850" cy="4305300"/>
          </a:xfrm>
          <a:prstGeom prst="rect">
            <a:avLst/>
          </a:prstGeom>
        </p:spPr>
      </p:pic>
      <p:sp>
        <p:nvSpPr>
          <p:cNvPr id="5" name="Rectangle 4">
            <a:extLst>
              <a:ext uri="{FF2B5EF4-FFF2-40B4-BE49-F238E27FC236}">
                <a16:creationId xmlns:a16="http://schemas.microsoft.com/office/drawing/2014/main" id="{3974A690-0DCB-4710-AB1A-D45D0F56E04A}"/>
              </a:ext>
            </a:extLst>
          </p:cNvPr>
          <p:cNvSpPr/>
          <p:nvPr/>
        </p:nvSpPr>
        <p:spPr>
          <a:xfrm>
            <a:off x="7673008" y="2828835"/>
            <a:ext cx="3551583" cy="2585323"/>
          </a:xfrm>
          <a:prstGeom prst="rect">
            <a:avLst/>
          </a:prstGeom>
        </p:spPr>
        <p:txBody>
          <a:bodyPr wrap="square">
            <a:spAutoFit/>
          </a:bodyPr>
          <a:lstStyle/>
          <a:p>
            <a:pPr marL="285750" indent="-285750">
              <a:buFont typeface="Arial" panose="020B0604020202020204" pitchFamily="34" charset="0"/>
              <a:buChar char="•"/>
            </a:pPr>
            <a:r>
              <a:rPr lang="en-US" dirty="0">
                <a:latin typeface="+mj-lt"/>
              </a:rPr>
              <a:t>Let's consolidate all the required information to make the apartment selection in one map.</a:t>
            </a:r>
            <a:endParaRPr lang="en-US" dirty="0">
              <a:solidFill>
                <a:srgbClr val="000000"/>
              </a:solidFill>
              <a:latin typeface="+mj-lt"/>
            </a:endParaRPr>
          </a:p>
          <a:p>
            <a:pPr marL="285750" indent="-285750">
              <a:buFont typeface="Arial" panose="020B0604020202020204" pitchFamily="34" charset="0"/>
              <a:buChar char="•"/>
            </a:pPr>
            <a:r>
              <a:rPr lang="en-US" dirty="0">
                <a:solidFill>
                  <a:srgbClr val="000000"/>
                </a:solidFill>
                <a:latin typeface="+mj-lt"/>
              </a:rPr>
              <a:t>Red dots are Subway stations, Blue dots are apartments available for rent, Bubbles are the clusters of venues. </a:t>
            </a:r>
            <a:endParaRPr lang="en-US" dirty="0">
              <a:latin typeface="+mj-lt"/>
            </a:endParaRPr>
          </a:p>
        </p:txBody>
      </p:sp>
    </p:spTree>
    <p:extLst>
      <p:ext uri="{BB962C8B-B14F-4D97-AF65-F5344CB8AC3E}">
        <p14:creationId xmlns:p14="http://schemas.microsoft.com/office/powerpoint/2010/main" val="41356321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197EC-D2BF-4801-8DFD-2D07FCF2D4F5}"/>
              </a:ext>
            </a:extLst>
          </p:cNvPr>
          <p:cNvSpPr>
            <a:spLocks noGrp="1"/>
          </p:cNvSpPr>
          <p:nvPr>
            <p:ph type="title"/>
          </p:nvPr>
        </p:nvSpPr>
        <p:spPr/>
        <p:txBody>
          <a:bodyPr/>
          <a:lstStyle/>
          <a:p>
            <a:r>
              <a:rPr lang="en-US" b="1" dirty="0"/>
              <a:t>FINAL CHOICE</a:t>
            </a:r>
          </a:p>
        </p:txBody>
      </p:sp>
      <p:sp>
        <p:nvSpPr>
          <p:cNvPr id="3" name="Content Placeholder 2">
            <a:extLst>
              <a:ext uri="{FF2B5EF4-FFF2-40B4-BE49-F238E27FC236}">
                <a16:creationId xmlns:a16="http://schemas.microsoft.com/office/drawing/2014/main" id="{DF0A5568-A409-47D0-88CE-BCD7BEBB2A59}"/>
              </a:ext>
            </a:extLst>
          </p:cNvPr>
          <p:cNvSpPr>
            <a:spLocks noGrp="1"/>
          </p:cNvSpPr>
          <p:nvPr>
            <p:ph idx="1"/>
          </p:nvPr>
        </p:nvSpPr>
        <p:spPr/>
        <p:txBody>
          <a:bodyPr/>
          <a:lstStyle/>
          <a:p>
            <a:r>
              <a:rPr lang="en-US" dirty="0"/>
              <a:t>After examining, I have chosen two locations that meet the requirements which will assess to make a choice. </a:t>
            </a:r>
          </a:p>
          <a:p>
            <a:pPr lvl="1"/>
            <a:r>
              <a:rPr lang="en-US" dirty="0"/>
              <a:t>Apartment 1: 10 </a:t>
            </a:r>
            <a:r>
              <a:rPr lang="en-US" dirty="0" err="1"/>
              <a:t>Geometrou</a:t>
            </a:r>
            <a:r>
              <a:rPr lang="en-US" dirty="0"/>
              <a:t> </a:t>
            </a:r>
            <a:r>
              <a:rPr lang="en-US" dirty="0" err="1"/>
              <a:t>Theodorou</a:t>
            </a:r>
            <a:r>
              <a:rPr lang="en-US" dirty="0"/>
              <a:t> Street in the Neos </a:t>
            </a:r>
            <a:r>
              <a:rPr lang="en-US" dirty="0" err="1"/>
              <a:t>Kosmos</a:t>
            </a:r>
            <a:r>
              <a:rPr lang="en-US" dirty="0"/>
              <a:t> Neighborhood and near 'Neos </a:t>
            </a:r>
            <a:r>
              <a:rPr lang="en-US" dirty="0" err="1"/>
              <a:t>Kosmos</a:t>
            </a:r>
            <a:r>
              <a:rPr lang="en-US" dirty="0"/>
              <a:t>' metro station, Cluster # 0 Monthly rent : 650 Euros </a:t>
            </a:r>
          </a:p>
          <a:p>
            <a:pPr lvl="1"/>
            <a:r>
              <a:rPr lang="en-US" dirty="0"/>
              <a:t>Apartment 2: 19 </a:t>
            </a:r>
            <a:r>
              <a:rPr lang="en-US" dirty="0" err="1"/>
              <a:t>Nikis</a:t>
            </a:r>
            <a:r>
              <a:rPr lang="en-US" dirty="0"/>
              <a:t> Street between </a:t>
            </a:r>
            <a:r>
              <a:rPr lang="en-US" dirty="0" err="1"/>
              <a:t>Plaka</a:t>
            </a:r>
            <a:r>
              <a:rPr lang="en-US" dirty="0"/>
              <a:t> and </a:t>
            </a:r>
            <a:r>
              <a:rPr lang="en-US" dirty="0" err="1"/>
              <a:t>Kolonaki</a:t>
            </a:r>
            <a:r>
              <a:rPr lang="en-US" dirty="0"/>
              <a:t> Neighborhoods and near 'Syntagma' metro station, Cluster # 4 Monthly rent : 590 Euros </a:t>
            </a:r>
          </a:p>
          <a:p>
            <a:r>
              <a:rPr lang="en-US" dirty="0"/>
              <a:t>Using the "one map" above, I was able to explore all possibilities since the popups provide the information needed for a good decision. </a:t>
            </a:r>
          </a:p>
          <a:p>
            <a:r>
              <a:rPr lang="en-US" dirty="0"/>
              <a:t>Based on current residence venues, I feel that Cluster 4 type of venues is a closer resemblance to my current place. That means that APARTMENT 2 is clear winner. </a:t>
            </a:r>
          </a:p>
          <a:p>
            <a:endParaRPr lang="en-US" dirty="0"/>
          </a:p>
        </p:txBody>
      </p:sp>
    </p:spTree>
    <p:extLst>
      <p:ext uri="{BB962C8B-B14F-4D97-AF65-F5344CB8AC3E}">
        <p14:creationId xmlns:p14="http://schemas.microsoft.com/office/powerpoint/2010/main" val="4282218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F257D-3E27-4005-9D42-D00EF4081672}"/>
              </a:ext>
            </a:extLst>
          </p:cNvPr>
          <p:cNvSpPr>
            <a:spLocks noGrp="1"/>
          </p:cNvSpPr>
          <p:nvPr>
            <p:ph type="title"/>
          </p:nvPr>
        </p:nvSpPr>
        <p:spPr/>
        <p:txBody>
          <a:bodyPr/>
          <a:lstStyle/>
          <a:p>
            <a:r>
              <a:rPr lang="en-US" b="1" dirty="0"/>
              <a:t>Discussion of the business problem </a:t>
            </a:r>
            <a:endParaRPr lang="en-US" dirty="0"/>
          </a:p>
        </p:txBody>
      </p:sp>
      <p:sp>
        <p:nvSpPr>
          <p:cNvPr id="3" name="Content Placeholder 2">
            <a:extLst>
              <a:ext uri="{FF2B5EF4-FFF2-40B4-BE49-F238E27FC236}">
                <a16:creationId xmlns:a16="http://schemas.microsoft.com/office/drawing/2014/main" id="{CE1E5DE7-F3BB-47F4-B10E-8AFB718430F0}"/>
              </a:ext>
            </a:extLst>
          </p:cNvPr>
          <p:cNvSpPr>
            <a:spLocks noGrp="1"/>
          </p:cNvSpPr>
          <p:nvPr>
            <p:ph idx="1"/>
          </p:nvPr>
        </p:nvSpPr>
        <p:spPr/>
        <p:txBody>
          <a:bodyPr>
            <a:normAutofit lnSpcReduction="10000"/>
          </a:bodyPr>
          <a:lstStyle/>
          <a:p>
            <a:r>
              <a:rPr lang="en-US" dirty="0"/>
              <a:t>Scenario and Background</a:t>
            </a:r>
          </a:p>
          <a:p>
            <a:pPr lvl="1"/>
            <a:r>
              <a:rPr lang="en-US" dirty="0"/>
              <a:t>I currently live within walking distance from "</a:t>
            </a:r>
            <a:r>
              <a:rPr lang="en-US" dirty="0" err="1"/>
              <a:t>Megaro</a:t>
            </a:r>
            <a:r>
              <a:rPr lang="en-US" dirty="0"/>
              <a:t> </a:t>
            </a:r>
            <a:r>
              <a:rPr lang="en-US" dirty="0" err="1"/>
              <a:t>Mousikis</a:t>
            </a:r>
            <a:r>
              <a:rPr lang="en-US" dirty="0"/>
              <a:t> metro station" near the center of Athens therefore I have access to good public transportation to work. Likewise, I enjoy many amenities in the neighborhood , such as international </a:t>
            </a:r>
            <a:r>
              <a:rPr lang="en-US" dirty="0" err="1"/>
              <a:t>cousine</a:t>
            </a:r>
            <a:r>
              <a:rPr lang="en-US" dirty="0"/>
              <a:t> restaurants, cafes, food shops and entertainment. I have just recently started looking for a bigger house for a family.</a:t>
            </a:r>
          </a:p>
          <a:p>
            <a:r>
              <a:rPr lang="en-US" dirty="0"/>
              <a:t>Problem to be resolved</a:t>
            </a:r>
          </a:p>
          <a:p>
            <a:pPr lvl="1"/>
            <a:r>
              <a:rPr lang="en-US" dirty="0"/>
              <a:t>The challenge to resolve is being able to find a rental apartment unit in Attica GR that offers similar characteristics and benefits to my current situation. Therefore, in order to set a basis for comparison, I want to find a rental unit subject to the following conditions:</a:t>
            </a:r>
          </a:p>
          <a:p>
            <a:pPr lvl="2"/>
            <a:r>
              <a:rPr lang="en-US" dirty="0"/>
              <a:t>Apartment with min 2 bedrooms with monthly rent not to exceed 700 euro/month</a:t>
            </a:r>
          </a:p>
          <a:p>
            <a:pPr lvl="2"/>
            <a:r>
              <a:rPr lang="en-US" dirty="0"/>
              <a:t>Unit located within walking distance (&lt;= 1.5 km) from a subway metro station in Attica</a:t>
            </a:r>
          </a:p>
          <a:p>
            <a:pPr lvl="2"/>
            <a:r>
              <a:rPr lang="en-US" dirty="0"/>
              <a:t>Area with amenities and venues similar to the ones described for current location</a:t>
            </a:r>
          </a:p>
          <a:p>
            <a:r>
              <a:rPr lang="en-US" dirty="0"/>
              <a:t>Interested Audience</a:t>
            </a:r>
          </a:p>
          <a:p>
            <a:pPr lvl="1"/>
            <a:r>
              <a:rPr lang="en-US" dirty="0"/>
              <a:t>I believe this is a relevant project for everyone considering moving to a major city in Europe, US or Asia, since the approach and methodologies used here are applicable in all cases. The use of </a:t>
            </a:r>
            <a:r>
              <a:rPr lang="en-US" dirty="0" err="1"/>
              <a:t>FourSquare</a:t>
            </a:r>
            <a:r>
              <a:rPr lang="en-US" dirty="0"/>
              <a:t> data and mapping techniques combined with data analysis will help resolve the key questions arisen. Lastly, this project is a good practical case towards the development of Data Science skills.</a:t>
            </a:r>
          </a:p>
        </p:txBody>
      </p:sp>
    </p:spTree>
    <p:extLst>
      <p:ext uri="{BB962C8B-B14F-4D97-AF65-F5344CB8AC3E}">
        <p14:creationId xmlns:p14="http://schemas.microsoft.com/office/powerpoint/2010/main" val="260023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E7B39-4F16-4790-BC25-96C5C1093EC3}"/>
              </a:ext>
            </a:extLst>
          </p:cNvPr>
          <p:cNvSpPr>
            <a:spLocks noGrp="1"/>
          </p:cNvSpPr>
          <p:nvPr>
            <p:ph type="title"/>
          </p:nvPr>
        </p:nvSpPr>
        <p:spPr/>
        <p:txBody>
          <a:bodyPr/>
          <a:lstStyle/>
          <a:p>
            <a:r>
              <a:rPr lang="en-US" b="1" dirty="0"/>
              <a:t>Data Section </a:t>
            </a:r>
          </a:p>
        </p:txBody>
      </p:sp>
      <p:sp>
        <p:nvSpPr>
          <p:cNvPr id="3" name="Content Placeholder 2">
            <a:extLst>
              <a:ext uri="{FF2B5EF4-FFF2-40B4-BE49-F238E27FC236}">
                <a16:creationId xmlns:a16="http://schemas.microsoft.com/office/drawing/2014/main" id="{A93E31E8-8E42-4884-88EE-668DF420E72D}"/>
              </a:ext>
            </a:extLst>
          </p:cNvPr>
          <p:cNvSpPr>
            <a:spLocks noGrp="1"/>
          </p:cNvSpPr>
          <p:nvPr>
            <p:ph idx="1"/>
          </p:nvPr>
        </p:nvSpPr>
        <p:spPr/>
        <p:txBody>
          <a:bodyPr>
            <a:normAutofit lnSpcReduction="10000"/>
          </a:bodyPr>
          <a:lstStyle/>
          <a:p>
            <a:r>
              <a:rPr lang="en-US" dirty="0"/>
              <a:t>Data of Current Situation</a:t>
            </a:r>
          </a:p>
          <a:p>
            <a:pPr lvl="1"/>
            <a:r>
              <a:rPr lang="en-US" dirty="0"/>
              <a:t>I currently reside in the neighborhood of '</a:t>
            </a:r>
            <a:r>
              <a:rPr lang="en-US" dirty="0" err="1"/>
              <a:t>Kolonaki</a:t>
            </a:r>
            <a:r>
              <a:rPr lang="en-US" dirty="0"/>
              <a:t>' near Athens city center. Foursquare will be used to identify the venues around the area of residence which will be shown in Athens map. It serves as a reference for comparison with the desired future location.</a:t>
            </a:r>
          </a:p>
          <a:p>
            <a:r>
              <a:rPr lang="en-US" dirty="0"/>
              <a:t>Data Required to resolve the problem</a:t>
            </a:r>
          </a:p>
          <a:p>
            <a:pPr lvl="1"/>
            <a:r>
              <a:rPr lang="en-US" dirty="0"/>
              <a:t>In order to make a good choice of a similar apartment, the following data is required: List/Information of Attica neighborhoods with their geodata (latitude and longitude). List/Information of the subway metro stations with Geodata. Listed apartments for rent in Athens area with descriptions (number of bedrooms, apartment size, price, location). Venues and amenities in Athens neighborhoods (e.g. top 10).</a:t>
            </a:r>
          </a:p>
          <a:p>
            <a:r>
              <a:rPr lang="en-US" dirty="0"/>
              <a:t>How the data will be used to solve the problem</a:t>
            </a:r>
          </a:p>
          <a:p>
            <a:pPr lvl="1"/>
            <a:r>
              <a:rPr lang="en-US" dirty="0"/>
              <a:t>The data will be used as follows: Use Foursquare and </a:t>
            </a:r>
            <a:r>
              <a:rPr lang="en-US" dirty="0" err="1"/>
              <a:t>geopy</a:t>
            </a:r>
            <a:r>
              <a:rPr lang="en-US" dirty="0"/>
              <a:t> data to map top 10 venues for all Athens neighborhoods and clustered in groups. Use foursquare and </a:t>
            </a:r>
            <a:r>
              <a:rPr lang="en-US" dirty="0" err="1"/>
              <a:t>geopy</a:t>
            </a:r>
            <a:r>
              <a:rPr lang="en-US" dirty="0"/>
              <a:t> data to map the location of subway metro stations, separately and on top of the above clustered map in order to be able to identify the venues and amenities near each metro station, or explore each subway location separately. Use Foursquare and </a:t>
            </a:r>
            <a:r>
              <a:rPr lang="en-US" dirty="0" err="1"/>
              <a:t>geopy</a:t>
            </a:r>
            <a:r>
              <a:rPr lang="en-US" dirty="0"/>
              <a:t> data to map the location of rental places, in some form, linked to the subway locations. Create a map that depicts, for instance, the average rental price per square ft, around a radius of 1.5 km around each subway station. I will be able to quickly point to the popups to know the relative price per subway area.</a:t>
            </a:r>
          </a:p>
        </p:txBody>
      </p:sp>
    </p:spTree>
    <p:extLst>
      <p:ext uri="{BB962C8B-B14F-4D97-AF65-F5344CB8AC3E}">
        <p14:creationId xmlns:p14="http://schemas.microsoft.com/office/powerpoint/2010/main" val="1952953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2301D-B02D-4BD0-98F5-F1FAF611461A}"/>
              </a:ext>
            </a:extLst>
          </p:cNvPr>
          <p:cNvSpPr>
            <a:spLocks noGrp="1"/>
          </p:cNvSpPr>
          <p:nvPr>
            <p:ph type="title"/>
          </p:nvPr>
        </p:nvSpPr>
        <p:spPr/>
        <p:txBody>
          <a:bodyPr/>
          <a:lstStyle/>
          <a:p>
            <a:r>
              <a:rPr lang="en-US" b="1" dirty="0"/>
              <a:t>Sources and manipulation</a:t>
            </a:r>
            <a:endParaRPr lang="en-US" dirty="0"/>
          </a:p>
        </p:txBody>
      </p:sp>
      <p:sp>
        <p:nvSpPr>
          <p:cNvPr id="3" name="Content Placeholder 2">
            <a:extLst>
              <a:ext uri="{FF2B5EF4-FFF2-40B4-BE49-F238E27FC236}">
                <a16:creationId xmlns:a16="http://schemas.microsoft.com/office/drawing/2014/main" id="{58A4D296-E854-4A81-B548-FFD0B45DF40E}"/>
              </a:ext>
            </a:extLst>
          </p:cNvPr>
          <p:cNvSpPr>
            <a:spLocks noGrp="1"/>
          </p:cNvSpPr>
          <p:nvPr>
            <p:ph idx="1"/>
          </p:nvPr>
        </p:nvSpPr>
        <p:spPr/>
        <p:txBody>
          <a:bodyPr>
            <a:normAutofit fontScale="92500"/>
          </a:bodyPr>
          <a:lstStyle/>
          <a:p>
            <a:pPr marL="342900" indent="-342900">
              <a:buFont typeface="+mj-lt"/>
              <a:buAutoNum type="arabicPeriod"/>
            </a:pPr>
            <a:r>
              <a:rPr lang="en-US" dirty="0"/>
              <a:t>The list of Athens neighborhoods is scraped from Wikipedia link https://en.wikipedia.org/wiki/Category:Neighbourhoods_in_Athens and is passed to a list and then to the pandas </a:t>
            </a:r>
            <a:r>
              <a:rPr lang="en-US" dirty="0" err="1"/>
              <a:t>DataFrame</a:t>
            </a:r>
            <a:r>
              <a:rPr lang="en-US" dirty="0"/>
              <a:t> "</a:t>
            </a:r>
            <a:r>
              <a:rPr lang="en-US" dirty="0" err="1"/>
              <a:t>df_neighborhoods</a:t>
            </a:r>
            <a:r>
              <a:rPr lang="en-US" dirty="0"/>
              <a:t>" along with latitude and longitude retrieved from </a:t>
            </a:r>
            <a:r>
              <a:rPr lang="en-US" dirty="0" err="1"/>
              <a:t>Nominatim</a:t>
            </a:r>
            <a:r>
              <a:rPr lang="en-US" dirty="0"/>
              <a:t>. </a:t>
            </a:r>
          </a:p>
          <a:p>
            <a:pPr marL="342900" indent="-342900">
              <a:buFont typeface="+mj-lt"/>
              <a:buAutoNum type="arabicPeriod"/>
            </a:pPr>
            <a:r>
              <a:rPr lang="en-US" dirty="0"/>
              <a:t>A list of Athens subway metro stations was scraped once again from Wikipedia (https://en.wikipedia.org/wiki/List_of_Athens_Metro_stations). The geolocation was obtained again using </a:t>
            </a:r>
            <a:r>
              <a:rPr lang="en-US" dirty="0" err="1"/>
              <a:t>Nominatim</a:t>
            </a:r>
            <a:r>
              <a:rPr lang="en-US" dirty="0"/>
              <a:t> and passed to the pandas </a:t>
            </a:r>
            <a:r>
              <a:rPr lang="en-US" dirty="0" err="1"/>
              <a:t>DataFrame</a:t>
            </a:r>
            <a:r>
              <a:rPr lang="en-US" dirty="0"/>
              <a:t> "</a:t>
            </a:r>
            <a:r>
              <a:rPr lang="en-US" dirty="0" err="1"/>
              <a:t>df_stations</a:t>
            </a:r>
            <a:r>
              <a:rPr lang="en-US" dirty="0"/>
              <a:t>". </a:t>
            </a:r>
          </a:p>
          <a:p>
            <a:pPr marL="342900" indent="-342900">
              <a:buFont typeface="+mj-lt"/>
              <a:buAutoNum type="arabicPeriod"/>
            </a:pPr>
            <a:r>
              <a:rPr lang="en-US" dirty="0"/>
              <a:t>A list of places for rent was collected by web-browsing </a:t>
            </a:r>
            <a:r>
              <a:rPr lang="en-US" dirty="0" err="1"/>
              <a:t>nepstick</a:t>
            </a:r>
            <a:r>
              <a:rPr lang="en-US" dirty="0"/>
              <a:t> site: https://www.nestpick.com/athens/ working as search engine for rental apartments, retrieving data from different real </a:t>
            </a:r>
            <a:r>
              <a:rPr lang="en-US" dirty="0" err="1"/>
              <a:t>etate</a:t>
            </a:r>
            <a:r>
              <a:rPr lang="en-US" dirty="0"/>
              <a:t> sites. Afterwards data are passed to a </a:t>
            </a:r>
            <a:r>
              <a:rPr lang="en-US" dirty="0" err="1"/>
              <a:t>DataFrame</a:t>
            </a:r>
            <a:r>
              <a:rPr lang="en-US" dirty="0"/>
              <a:t> with the following columns ['name', 'category', '</a:t>
            </a:r>
            <a:r>
              <a:rPr lang="en-US" dirty="0" err="1"/>
              <a:t>normalized_price</a:t>
            </a:r>
            <a:r>
              <a:rPr lang="en-US" dirty="0"/>
              <a:t>', '</a:t>
            </a:r>
            <a:r>
              <a:rPr lang="en-US" dirty="0" err="1"/>
              <a:t>number_of_bedrooms</a:t>
            </a:r>
            <a:r>
              <a:rPr lang="en-US" dirty="0"/>
              <a:t>', '</a:t>
            </a:r>
            <a:r>
              <a:rPr lang="en-US" dirty="0" err="1"/>
              <a:t>apartment_size</a:t>
            </a:r>
            <a:r>
              <a:rPr lang="en-US" dirty="0"/>
              <a:t>', 'latitude', 'longitude']. The loop algorithms used are shown in the execution of data. "</a:t>
            </a:r>
            <a:r>
              <a:rPr lang="en-US" dirty="0" err="1"/>
              <a:t>Great_circle</a:t>
            </a:r>
            <a:r>
              <a:rPr lang="en-US" dirty="0"/>
              <a:t>" function from geolocator was used to calculate distances between two points, as in this case to calculate average rent price for units around each subway station and at 1.5 km radius. Foursquare is used to find the avenues at Athens neighborhoods in general and a cluster is created to later be able to search for the venues depending on the location shown. </a:t>
            </a:r>
          </a:p>
          <a:p>
            <a:pPr marL="342900" indent="-342900">
              <a:buFont typeface="+mj-lt"/>
              <a:buAutoNum type="arabicPeriod"/>
            </a:pPr>
            <a:endParaRPr lang="en-US" dirty="0"/>
          </a:p>
        </p:txBody>
      </p:sp>
    </p:spTree>
    <p:extLst>
      <p:ext uri="{BB962C8B-B14F-4D97-AF65-F5344CB8AC3E}">
        <p14:creationId xmlns:p14="http://schemas.microsoft.com/office/powerpoint/2010/main" val="2574100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CB085-0F53-49D1-8B94-B2A88B14A729}"/>
              </a:ext>
            </a:extLst>
          </p:cNvPr>
          <p:cNvSpPr>
            <a:spLocks noGrp="1"/>
          </p:cNvSpPr>
          <p:nvPr>
            <p:ph type="title"/>
          </p:nvPr>
        </p:nvSpPr>
        <p:spPr/>
        <p:txBody>
          <a:bodyPr/>
          <a:lstStyle/>
          <a:p>
            <a:r>
              <a:rPr lang="en-US" b="1" dirty="0"/>
              <a:t>The analysis and the strategy</a:t>
            </a:r>
          </a:p>
        </p:txBody>
      </p:sp>
      <p:sp>
        <p:nvSpPr>
          <p:cNvPr id="3" name="Content Placeholder 2">
            <a:extLst>
              <a:ext uri="{FF2B5EF4-FFF2-40B4-BE49-F238E27FC236}">
                <a16:creationId xmlns:a16="http://schemas.microsoft.com/office/drawing/2014/main" id="{58055D5E-CC98-4B66-BD0A-1ECFA4230EF3}"/>
              </a:ext>
            </a:extLst>
          </p:cNvPr>
          <p:cNvSpPr>
            <a:spLocks noGrp="1"/>
          </p:cNvSpPr>
          <p:nvPr>
            <p:ph idx="1"/>
          </p:nvPr>
        </p:nvSpPr>
        <p:spPr/>
        <p:txBody>
          <a:bodyPr>
            <a:normAutofit/>
          </a:bodyPr>
          <a:lstStyle/>
          <a:p>
            <a:r>
              <a:rPr lang="en-US" dirty="0"/>
              <a:t>The strategy is based on mapping the above described data in section 2.0, in order to facilitate the choice of at least two candidate places for rent. The choice is made based on the demands imposed: location near a subway, rental price and similar venues to the current location. This visual approach and maps with popup labels allow quick identification of location, price and feature, thus making the selection very easy. </a:t>
            </a:r>
          </a:p>
          <a:p>
            <a:r>
              <a:rPr lang="en-US" dirty="0"/>
              <a:t>The processing of these data and its mapping will allow to answer the key questions to make a decision: </a:t>
            </a:r>
          </a:p>
          <a:p>
            <a:pPr lvl="1"/>
            <a:r>
              <a:rPr lang="en-US" dirty="0"/>
              <a:t>What is the cost of available rental places that meet the demands? </a:t>
            </a:r>
          </a:p>
          <a:p>
            <a:pPr lvl="1"/>
            <a:r>
              <a:rPr lang="en-US" dirty="0"/>
              <a:t>What is the cost of rent around 1.5 km radius from each subway metro station? </a:t>
            </a:r>
          </a:p>
          <a:p>
            <a:pPr lvl="1"/>
            <a:r>
              <a:rPr lang="en-US" dirty="0"/>
              <a:t>What is the area of Athens with best rental pricing that meets criteria established? </a:t>
            </a:r>
          </a:p>
          <a:p>
            <a:pPr lvl="1"/>
            <a:r>
              <a:rPr lang="en-US" dirty="0"/>
              <a:t>What is the distance from work place and the tentative future rental home? </a:t>
            </a:r>
          </a:p>
          <a:p>
            <a:pPr lvl="1"/>
            <a:r>
              <a:rPr lang="en-US" dirty="0"/>
              <a:t>What are the venues of the two best places to live? How the prices compare? </a:t>
            </a:r>
          </a:p>
          <a:p>
            <a:pPr lvl="1"/>
            <a:r>
              <a:rPr lang="en-US" dirty="0"/>
              <a:t>How venues distribute among Athens neighborhoods and around metro stations? </a:t>
            </a:r>
          </a:p>
          <a:p>
            <a:pPr lvl="1"/>
            <a:r>
              <a:rPr lang="en-US" dirty="0"/>
              <a:t>Are there tradeoffs between size and price and location? </a:t>
            </a:r>
          </a:p>
          <a:p>
            <a:pPr lvl="1"/>
            <a:r>
              <a:rPr lang="en-US" dirty="0"/>
              <a:t>Any other interesting statistical data findings of the real estate and overall data. </a:t>
            </a:r>
          </a:p>
          <a:p>
            <a:endParaRPr lang="en-US" dirty="0"/>
          </a:p>
        </p:txBody>
      </p:sp>
    </p:spTree>
    <p:extLst>
      <p:ext uri="{BB962C8B-B14F-4D97-AF65-F5344CB8AC3E}">
        <p14:creationId xmlns:p14="http://schemas.microsoft.com/office/powerpoint/2010/main" val="1206461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582-D102-467C-8D10-0078FE531F2D}"/>
              </a:ext>
            </a:extLst>
          </p:cNvPr>
          <p:cNvSpPr>
            <a:spLocks noGrp="1"/>
          </p:cNvSpPr>
          <p:nvPr>
            <p:ph type="title"/>
          </p:nvPr>
        </p:nvSpPr>
        <p:spPr/>
        <p:txBody>
          <a:bodyPr/>
          <a:lstStyle/>
          <a:p>
            <a:r>
              <a:rPr lang="en-US" b="1" dirty="0"/>
              <a:t>Athens Map - Current residence and venues in neighborhood </a:t>
            </a:r>
          </a:p>
        </p:txBody>
      </p:sp>
      <p:pic>
        <p:nvPicPr>
          <p:cNvPr id="5" name="Picture 4">
            <a:extLst>
              <a:ext uri="{FF2B5EF4-FFF2-40B4-BE49-F238E27FC236}">
                <a16:creationId xmlns:a16="http://schemas.microsoft.com/office/drawing/2014/main" id="{31FAF141-9B4A-4769-B987-47A81A203EC2}"/>
              </a:ext>
            </a:extLst>
          </p:cNvPr>
          <p:cNvPicPr>
            <a:picLocks noChangeAspect="1"/>
          </p:cNvPicPr>
          <p:nvPr/>
        </p:nvPicPr>
        <p:blipFill>
          <a:blip r:embed="rId2"/>
          <a:stretch>
            <a:fillRect/>
          </a:stretch>
        </p:blipFill>
        <p:spPr>
          <a:xfrm>
            <a:off x="586966" y="2279537"/>
            <a:ext cx="8795573" cy="4101220"/>
          </a:xfrm>
          <a:prstGeom prst="rect">
            <a:avLst/>
          </a:prstGeom>
        </p:spPr>
      </p:pic>
      <p:pic>
        <p:nvPicPr>
          <p:cNvPr id="4" name="Picture 3">
            <a:extLst>
              <a:ext uri="{FF2B5EF4-FFF2-40B4-BE49-F238E27FC236}">
                <a16:creationId xmlns:a16="http://schemas.microsoft.com/office/drawing/2014/main" id="{97EEDE1F-9900-4096-82AD-DCC8F541E769}"/>
              </a:ext>
            </a:extLst>
          </p:cNvPr>
          <p:cNvPicPr>
            <a:picLocks noChangeAspect="1"/>
          </p:cNvPicPr>
          <p:nvPr/>
        </p:nvPicPr>
        <p:blipFill>
          <a:blip r:embed="rId3"/>
          <a:stretch>
            <a:fillRect/>
          </a:stretch>
        </p:blipFill>
        <p:spPr>
          <a:xfrm>
            <a:off x="7309558" y="1394818"/>
            <a:ext cx="4490519" cy="2688879"/>
          </a:xfrm>
          <a:prstGeom prst="rect">
            <a:avLst/>
          </a:prstGeom>
        </p:spPr>
      </p:pic>
    </p:spTree>
    <p:extLst>
      <p:ext uri="{BB962C8B-B14F-4D97-AF65-F5344CB8AC3E}">
        <p14:creationId xmlns:p14="http://schemas.microsoft.com/office/powerpoint/2010/main" val="883927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B5503-D322-412D-AA43-8035F52CB4CF}"/>
              </a:ext>
            </a:extLst>
          </p:cNvPr>
          <p:cNvSpPr>
            <a:spLocks noGrp="1"/>
          </p:cNvSpPr>
          <p:nvPr>
            <p:ph type="title"/>
          </p:nvPr>
        </p:nvSpPr>
        <p:spPr/>
        <p:txBody>
          <a:bodyPr/>
          <a:lstStyle/>
          <a:p>
            <a:r>
              <a:rPr lang="en-US" b="1" dirty="0"/>
              <a:t>ATHENS NEIGHBORHOODS - MAPPING </a:t>
            </a:r>
          </a:p>
        </p:txBody>
      </p:sp>
      <p:pic>
        <p:nvPicPr>
          <p:cNvPr id="4" name="Picture 3">
            <a:extLst>
              <a:ext uri="{FF2B5EF4-FFF2-40B4-BE49-F238E27FC236}">
                <a16:creationId xmlns:a16="http://schemas.microsoft.com/office/drawing/2014/main" id="{77C9BD93-5854-4C8C-8ABE-DCB382D233FB}"/>
              </a:ext>
            </a:extLst>
          </p:cNvPr>
          <p:cNvPicPr>
            <a:picLocks noChangeAspect="1"/>
          </p:cNvPicPr>
          <p:nvPr/>
        </p:nvPicPr>
        <p:blipFill>
          <a:blip r:embed="rId2"/>
          <a:stretch>
            <a:fillRect/>
          </a:stretch>
        </p:blipFill>
        <p:spPr>
          <a:xfrm>
            <a:off x="844990" y="2295256"/>
            <a:ext cx="10502020" cy="3920150"/>
          </a:xfrm>
          <a:prstGeom prst="rect">
            <a:avLst/>
          </a:prstGeom>
        </p:spPr>
      </p:pic>
      <p:sp>
        <p:nvSpPr>
          <p:cNvPr id="5" name="Rectangle 4">
            <a:extLst>
              <a:ext uri="{FF2B5EF4-FFF2-40B4-BE49-F238E27FC236}">
                <a16:creationId xmlns:a16="http://schemas.microsoft.com/office/drawing/2014/main" id="{E68C026E-29EA-49A1-9DB3-A75774376210}"/>
              </a:ext>
            </a:extLst>
          </p:cNvPr>
          <p:cNvSpPr/>
          <p:nvPr/>
        </p:nvSpPr>
        <p:spPr>
          <a:xfrm>
            <a:off x="844990" y="1693060"/>
            <a:ext cx="5542558" cy="738664"/>
          </a:xfrm>
          <a:prstGeom prst="rect">
            <a:avLst/>
          </a:prstGeom>
        </p:spPr>
        <p:txBody>
          <a:bodyPr wrap="square">
            <a:spAutoFit/>
          </a:bodyPr>
          <a:lstStyle/>
          <a:p>
            <a:r>
              <a:rPr lang="en-US" sz="1400" dirty="0">
                <a:solidFill>
                  <a:srgbClr val="000000"/>
                </a:solidFill>
                <a:latin typeface="+mj-lt"/>
              </a:rPr>
              <a:t>The resulting clusters are visualized on the Athens map according to the top ten venues of each neighborhood with the help of Foursquare Api. </a:t>
            </a:r>
            <a:endParaRPr lang="en-US" sz="1400" dirty="0">
              <a:latin typeface="+mj-lt"/>
            </a:endParaRPr>
          </a:p>
        </p:txBody>
      </p:sp>
    </p:spTree>
    <p:extLst>
      <p:ext uri="{BB962C8B-B14F-4D97-AF65-F5344CB8AC3E}">
        <p14:creationId xmlns:p14="http://schemas.microsoft.com/office/powerpoint/2010/main" val="969722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E74D5-0375-4CC0-AA66-D18868558D90}"/>
              </a:ext>
            </a:extLst>
          </p:cNvPr>
          <p:cNvSpPr>
            <a:spLocks noGrp="1"/>
          </p:cNvSpPr>
          <p:nvPr>
            <p:ph type="title"/>
          </p:nvPr>
        </p:nvSpPr>
        <p:spPr/>
        <p:txBody>
          <a:bodyPr/>
          <a:lstStyle/>
          <a:p>
            <a:r>
              <a:rPr lang="en-US" b="1" dirty="0"/>
              <a:t>Map of Athens places for rent </a:t>
            </a:r>
          </a:p>
        </p:txBody>
      </p:sp>
      <p:sp>
        <p:nvSpPr>
          <p:cNvPr id="3" name="Content Placeholder 2">
            <a:extLst>
              <a:ext uri="{FF2B5EF4-FFF2-40B4-BE49-F238E27FC236}">
                <a16:creationId xmlns:a16="http://schemas.microsoft.com/office/drawing/2014/main" id="{C46EB50A-FA78-4C93-8A64-169E8F918FF0}"/>
              </a:ext>
            </a:extLst>
          </p:cNvPr>
          <p:cNvSpPr>
            <a:spLocks noGrp="1"/>
          </p:cNvSpPr>
          <p:nvPr>
            <p:ph idx="1"/>
          </p:nvPr>
        </p:nvSpPr>
        <p:spPr>
          <a:xfrm>
            <a:off x="1066800" y="1694154"/>
            <a:ext cx="10058400" cy="640080"/>
          </a:xfrm>
        </p:spPr>
        <p:txBody>
          <a:bodyPr/>
          <a:lstStyle/>
          <a:p>
            <a:pPr marL="0" indent="0">
              <a:buNone/>
            </a:pPr>
            <a:r>
              <a:rPr lang="en-US" dirty="0"/>
              <a:t>The data of the rental houses are directly retrieved by scraping </a:t>
            </a:r>
            <a:r>
              <a:rPr lang="en-US" dirty="0" err="1"/>
              <a:t>Nepstick</a:t>
            </a:r>
            <a:r>
              <a:rPr lang="en-US" dirty="0"/>
              <a:t> site along with the latitude and longitude of each house. </a:t>
            </a:r>
          </a:p>
        </p:txBody>
      </p:sp>
      <p:pic>
        <p:nvPicPr>
          <p:cNvPr id="4" name="Picture 3">
            <a:extLst>
              <a:ext uri="{FF2B5EF4-FFF2-40B4-BE49-F238E27FC236}">
                <a16:creationId xmlns:a16="http://schemas.microsoft.com/office/drawing/2014/main" id="{2C1EA1C6-F158-43B5-BC18-B55D05D7EF3B}"/>
              </a:ext>
            </a:extLst>
          </p:cNvPr>
          <p:cNvPicPr>
            <a:picLocks noChangeAspect="1"/>
          </p:cNvPicPr>
          <p:nvPr/>
        </p:nvPicPr>
        <p:blipFill>
          <a:blip r:embed="rId2"/>
          <a:stretch>
            <a:fillRect/>
          </a:stretch>
        </p:blipFill>
        <p:spPr>
          <a:xfrm>
            <a:off x="863097" y="2266941"/>
            <a:ext cx="10465806" cy="4046899"/>
          </a:xfrm>
          <a:prstGeom prst="rect">
            <a:avLst/>
          </a:prstGeom>
        </p:spPr>
      </p:pic>
    </p:spTree>
    <p:extLst>
      <p:ext uri="{BB962C8B-B14F-4D97-AF65-F5344CB8AC3E}">
        <p14:creationId xmlns:p14="http://schemas.microsoft.com/office/powerpoint/2010/main" val="2751494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FAEA0-8C4F-4F85-A322-7255182BEFF5}"/>
              </a:ext>
            </a:extLst>
          </p:cNvPr>
          <p:cNvSpPr>
            <a:spLocks noGrp="1"/>
          </p:cNvSpPr>
          <p:nvPr>
            <p:ph type="title"/>
          </p:nvPr>
        </p:nvSpPr>
        <p:spPr/>
        <p:txBody>
          <a:bodyPr/>
          <a:lstStyle/>
          <a:p>
            <a:r>
              <a:rPr lang="en-US" b="1" dirty="0"/>
              <a:t>Examining the prices</a:t>
            </a:r>
          </a:p>
        </p:txBody>
      </p:sp>
      <p:pic>
        <p:nvPicPr>
          <p:cNvPr id="5" name="Picture 4">
            <a:extLst>
              <a:ext uri="{FF2B5EF4-FFF2-40B4-BE49-F238E27FC236}">
                <a16:creationId xmlns:a16="http://schemas.microsoft.com/office/drawing/2014/main" id="{AFF195C8-3D72-44C6-9805-DB0C744F87F7}"/>
              </a:ext>
            </a:extLst>
          </p:cNvPr>
          <p:cNvPicPr>
            <a:picLocks noChangeAspect="1"/>
          </p:cNvPicPr>
          <p:nvPr/>
        </p:nvPicPr>
        <p:blipFill>
          <a:blip r:embed="rId2"/>
          <a:stretch>
            <a:fillRect/>
          </a:stretch>
        </p:blipFill>
        <p:spPr>
          <a:xfrm>
            <a:off x="862840" y="2659682"/>
            <a:ext cx="5179838" cy="3423066"/>
          </a:xfrm>
          <a:prstGeom prst="rect">
            <a:avLst/>
          </a:prstGeom>
        </p:spPr>
      </p:pic>
      <p:pic>
        <p:nvPicPr>
          <p:cNvPr id="6" name="Picture 5">
            <a:extLst>
              <a:ext uri="{FF2B5EF4-FFF2-40B4-BE49-F238E27FC236}">
                <a16:creationId xmlns:a16="http://schemas.microsoft.com/office/drawing/2014/main" id="{C6B81F9C-9735-4FF2-B376-4A4BA3A0E31B}"/>
              </a:ext>
            </a:extLst>
          </p:cNvPr>
          <p:cNvPicPr>
            <a:picLocks noChangeAspect="1"/>
          </p:cNvPicPr>
          <p:nvPr/>
        </p:nvPicPr>
        <p:blipFill>
          <a:blip r:embed="rId3"/>
          <a:stretch>
            <a:fillRect/>
          </a:stretch>
        </p:blipFill>
        <p:spPr>
          <a:xfrm>
            <a:off x="6533322" y="1779933"/>
            <a:ext cx="5034377" cy="3298134"/>
          </a:xfrm>
          <a:prstGeom prst="rect">
            <a:avLst/>
          </a:prstGeom>
        </p:spPr>
      </p:pic>
    </p:spTree>
    <p:extLst>
      <p:ext uri="{BB962C8B-B14F-4D97-AF65-F5344CB8AC3E}">
        <p14:creationId xmlns:p14="http://schemas.microsoft.com/office/powerpoint/2010/main" val="33154083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{B0A92657-5BFC-4651-B050-445F36EB7326}tf78438558</Template>
  <TotalTime>0</TotalTime>
  <Words>1295</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Garamond</vt:lpstr>
      <vt:lpstr>SavonVTI</vt:lpstr>
      <vt:lpstr>The Battle of Neighborhoods - Final Report</vt:lpstr>
      <vt:lpstr>Discussion of the business problem </vt:lpstr>
      <vt:lpstr>Data Section </vt:lpstr>
      <vt:lpstr>Sources and manipulation</vt:lpstr>
      <vt:lpstr>The analysis and the strategy</vt:lpstr>
      <vt:lpstr>Athens Map - Current residence and venues in neighborhood </vt:lpstr>
      <vt:lpstr>ATHENS NEIGHBORHOODS - MAPPING </vt:lpstr>
      <vt:lpstr>Map of Athens places for rent </vt:lpstr>
      <vt:lpstr>Examining the prices</vt:lpstr>
      <vt:lpstr>Map of Athens showing the places for rent and the cluster of venues </vt:lpstr>
      <vt:lpstr>Map of Athens showing places for rent and the subway locations nearby </vt:lpstr>
      <vt:lpstr>ONE CONSOLIDATE MAP </vt:lpstr>
      <vt:lpstr>FINAL CHOICE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2020-03-01T22:00:15Z</dcterms:created>
  <dcterms:modified xsi:type="dcterms:W3CDTF">2020-03-01T22:23:43Z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